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8"/>
  </p:notesMasterIdLst>
  <p:sldIdLst>
    <p:sldId id="256" r:id="rId2"/>
    <p:sldId id="257" r:id="rId3"/>
    <p:sldId id="278" r:id="rId4"/>
    <p:sldId id="258" r:id="rId5"/>
    <p:sldId id="259" r:id="rId6"/>
    <p:sldId id="260" r:id="rId7"/>
    <p:sldId id="262" r:id="rId8"/>
    <p:sldId id="261" r:id="rId9"/>
    <p:sldId id="279" r:id="rId10"/>
    <p:sldId id="263" r:id="rId11"/>
    <p:sldId id="265" r:id="rId12"/>
    <p:sldId id="266" r:id="rId13"/>
    <p:sldId id="267" r:id="rId14"/>
    <p:sldId id="268" r:id="rId15"/>
    <p:sldId id="269" r:id="rId16"/>
    <p:sldId id="270" r:id="rId17"/>
    <p:sldId id="281" r:id="rId18"/>
    <p:sldId id="273" r:id="rId19"/>
    <p:sldId id="283" r:id="rId20"/>
    <p:sldId id="282" r:id="rId21"/>
    <p:sldId id="277" r:id="rId22"/>
    <p:sldId id="271" r:id="rId23"/>
    <p:sldId id="272" r:id="rId24"/>
    <p:sldId id="275" r:id="rId25"/>
    <p:sldId id="280"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2"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8"/>
    <p:restoredTop sz="89767" autoAdjust="0"/>
  </p:normalViewPr>
  <p:slideViewPr>
    <p:cSldViewPr snapToGrid="0" snapToObjects="1">
      <p:cViewPr varScale="1">
        <p:scale>
          <a:sx n="67" d="100"/>
          <a:sy n="67" d="100"/>
        </p:scale>
        <p:origin x="9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E79C3-5194-DC42-8703-279E1213F437}" type="datetimeFigureOut">
              <a:rPr lang="es-ES_tradnl" smtClean="0"/>
              <a:t>03/05/2018</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F1C3-A116-F94D-855A-3FE6F8C90CF3}" type="slidenum">
              <a:rPr lang="es-ES_tradnl" smtClean="0"/>
              <a:t>‹Nº›</a:t>
            </a:fld>
            <a:endParaRPr lang="es-ES_tradnl"/>
          </a:p>
        </p:txBody>
      </p:sp>
    </p:spTree>
    <p:extLst>
      <p:ext uri="{BB962C8B-B14F-4D97-AF65-F5344CB8AC3E}">
        <p14:creationId xmlns:p14="http://schemas.microsoft.com/office/powerpoint/2010/main" val="106433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smtClean="0"/>
              <a:t>¿Qué es la POO?</a:t>
            </a:r>
          </a:p>
          <a:p>
            <a:r>
              <a:rPr lang="es-EC" dirty="0" smtClean="0"/>
              <a:t>Es un paradigma que consiste en abstraer cosas del mundo real a código</a:t>
            </a:r>
          </a:p>
          <a:p>
            <a:endParaRPr lang="es-EC" dirty="0" smtClean="0"/>
          </a:p>
          <a:p>
            <a:r>
              <a:rPr lang="es-EC" dirty="0" smtClean="0"/>
              <a:t>¿Cuáles</a:t>
            </a:r>
            <a:r>
              <a:rPr lang="es-EC" baseline="0" dirty="0" smtClean="0"/>
              <a:t> son los 4 pilares fundamentales de la POO?</a:t>
            </a:r>
          </a:p>
          <a:p>
            <a:r>
              <a:rPr lang="es-EC" baseline="0" dirty="0" smtClean="0"/>
              <a:t>Abstracción</a:t>
            </a:r>
          </a:p>
          <a:p>
            <a:r>
              <a:rPr lang="es-EC" baseline="0" dirty="0" smtClean="0"/>
              <a:t>Herencia</a:t>
            </a:r>
          </a:p>
          <a:p>
            <a:r>
              <a:rPr lang="es-EC" baseline="0" dirty="0" smtClean="0"/>
              <a:t>Polimorfismo</a:t>
            </a:r>
          </a:p>
          <a:p>
            <a:r>
              <a:rPr lang="es-EC" baseline="0" dirty="0" smtClean="0"/>
              <a:t>Encapsulamiento</a:t>
            </a:r>
          </a:p>
          <a:p>
            <a:endParaRPr lang="es-EC" baseline="0" dirty="0" smtClean="0"/>
          </a:p>
          <a:p>
            <a:r>
              <a:rPr lang="es-EC" baseline="0" dirty="0" smtClean="0"/>
              <a:t>¿Es correcto afirmar que POO es un lenguaje de </a:t>
            </a:r>
            <a:r>
              <a:rPr lang="es-EC" baseline="0" dirty="0" err="1" smtClean="0"/>
              <a:t>porgramación</a:t>
            </a:r>
            <a:r>
              <a:rPr lang="es-EC" baseline="0" dirty="0" smtClean="0"/>
              <a:t>?</a:t>
            </a:r>
          </a:p>
          <a:p>
            <a:r>
              <a:rPr lang="es-EC" baseline="0" dirty="0" smtClean="0"/>
              <a:t>No</a:t>
            </a:r>
          </a:p>
        </p:txBody>
      </p:sp>
      <p:sp>
        <p:nvSpPr>
          <p:cNvPr id="4" name="Marcador de número de diapositiva 3"/>
          <p:cNvSpPr>
            <a:spLocks noGrp="1"/>
          </p:cNvSpPr>
          <p:nvPr>
            <p:ph type="sldNum" sz="quarter" idx="10"/>
          </p:nvPr>
        </p:nvSpPr>
        <p:spPr/>
        <p:txBody>
          <a:bodyPr/>
          <a:lstStyle/>
          <a:p>
            <a:fld id="{0B0AF1C3-A116-F94D-855A-3FE6F8C90CF3}" type="slidenum">
              <a:rPr lang="es-ES_tradnl" smtClean="0"/>
              <a:t>4</a:t>
            </a:fld>
            <a:endParaRPr lang="es-ES_tradnl"/>
          </a:p>
        </p:txBody>
      </p:sp>
    </p:spTree>
    <p:extLst>
      <p:ext uri="{BB962C8B-B14F-4D97-AF65-F5344CB8AC3E}">
        <p14:creationId xmlns:p14="http://schemas.microsoft.com/office/powerpoint/2010/main" val="2676772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9" name="Footer Placeholder 8"/>
          <p:cNvSpPr>
            <a:spLocks noGrp="1"/>
          </p:cNvSpPr>
          <p:nvPr>
            <p:ph type="ftr" sz="quarter" idx="11"/>
          </p:nvPr>
        </p:nvSpPr>
        <p:spPr/>
        <p:txBody>
          <a:bodyPr/>
          <a:lstStyle/>
          <a:p>
            <a:endParaRPr lang="es-ES_tradnl"/>
          </a:p>
        </p:txBody>
      </p:sp>
      <p:sp>
        <p:nvSpPr>
          <p:cNvPr id="10" name="Slide Number Placeholder 9"/>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6967350-B62D-CF4A-AD9A-B34302CBC877}" type="slidenum">
              <a:rPr lang="es-ES_tradnl" smtClean="0"/>
              <a:t>‹Nº›</a:t>
            </a:fld>
            <a:endParaRPr lang="es-ES_tradnl"/>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0B91287-64AD-554D-81CF-FB17B4561807}" type="datetimeFigureOut">
              <a:rPr lang="es-ES_tradnl" smtClean="0"/>
              <a:t>03/05/2018</a:t>
            </a:fld>
            <a:endParaRPr lang="es-ES_tradn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_tradnl"/>
          </a:p>
        </p:txBody>
      </p:sp>
      <p:sp>
        <p:nvSpPr>
          <p:cNvPr id="11" name="Slide Number Placeholder 10"/>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0B91287-64AD-554D-81CF-FB17B4561807}" type="datetimeFigureOut">
              <a:rPr lang="es-ES_tradnl" smtClean="0"/>
              <a:t>03/05/2018</a:t>
            </a:fld>
            <a:endParaRPr lang="es-ES_tradn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ES_tradnl"/>
          </a:p>
        </p:txBody>
      </p:sp>
      <p:sp>
        <p:nvSpPr>
          <p:cNvPr id="10" name="Slide Number Placeholder 9"/>
          <p:cNvSpPr>
            <a:spLocks noGrp="1"/>
          </p:cNvSpPr>
          <p:nvPr>
            <p:ph type="sldNum" sz="quarter" idx="12"/>
          </p:nvPr>
        </p:nvSpPr>
        <p:spPr/>
        <p:txBody>
          <a:bodyPr/>
          <a:lstStyle/>
          <a:p>
            <a:fld id="{A6967350-B62D-CF4A-AD9A-B34302CBC877}"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0B91287-64AD-554D-81CF-FB17B4561807}" type="datetimeFigureOut">
              <a:rPr lang="es-ES_tradnl" smtClean="0"/>
              <a:t>03/05/2018</a:t>
            </a:fld>
            <a:endParaRPr lang="es-ES_tradn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ES_tradn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6967350-B62D-CF4A-AD9A-B34302CBC877}" type="slidenum">
              <a:rPr lang="es-ES_tradnl" smtClean="0"/>
              <a:t>‹Nº›</a:t>
            </a:fld>
            <a:endParaRPr lang="es-ES_tradnl"/>
          </a:p>
        </p:txBody>
      </p:sp>
    </p:spTree>
    <p:extLst>
      <p:ext uri="{BB962C8B-B14F-4D97-AF65-F5344CB8AC3E}">
        <p14:creationId xmlns:p14="http://schemas.microsoft.com/office/powerpoint/2010/main" val="17535842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edwin.salvador@epn.edu.ec"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EPN-POO-2016B/Clase-2-Java/blob/master/Convenciones_Codigo_Java.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oracle.com/technetwork/indexes/downloads/index.html#jav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OO-2018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_tradnl" dirty="0"/>
              <a:t>Introducción a la POO</a:t>
            </a:r>
          </a:p>
        </p:txBody>
      </p:sp>
      <p:sp>
        <p:nvSpPr>
          <p:cNvPr id="3" name="Subtitle 2"/>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3130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i="1" dirty="0"/>
              <a:t>Recolección de basura</a:t>
            </a:r>
            <a:endParaRPr lang="es-ES_tradnl" dirty="0"/>
          </a:p>
        </p:txBody>
      </p:sp>
      <p:sp>
        <p:nvSpPr>
          <p:cNvPr id="3" name="Content Placeholder 2"/>
          <p:cNvSpPr>
            <a:spLocks noGrp="1"/>
          </p:cNvSpPr>
          <p:nvPr>
            <p:ph idx="1"/>
          </p:nvPr>
        </p:nvSpPr>
        <p:spPr>
          <a:xfrm>
            <a:off x="2118074" y="3214689"/>
            <a:ext cx="7955852" cy="3325438"/>
          </a:xfrm>
        </p:spPr>
        <p:txBody>
          <a:bodyPr/>
          <a:lstStyle/>
          <a:p>
            <a:pPr lvl="0"/>
            <a:r>
              <a:rPr lang="es-EC" dirty="0">
                <a:solidFill>
                  <a:srgbClr val="FF0000"/>
                </a:solidFill>
              </a:rPr>
              <a:t>La Recolección de basura o Garbage Collector es la técnica por la cual el ambiente de Objetos se encarga de destruir automáticamente</a:t>
            </a:r>
            <a:r>
              <a:rPr lang="es-EC" dirty="0"/>
              <a:t>, y por tanto </a:t>
            </a:r>
            <a:r>
              <a:rPr lang="es-EC" dirty="0">
                <a:solidFill>
                  <a:srgbClr val="FF0000"/>
                </a:solidFill>
              </a:rPr>
              <a:t>desasignar de la memoria los Objetos que hayan quedado sin ninguna referencia a ello.</a:t>
            </a:r>
            <a:endParaRPr lang="es-ES_tradnl" dirty="0">
              <a:solidFill>
                <a:srgbClr val="FF0000"/>
              </a:solidFill>
            </a:endParaRPr>
          </a:p>
          <a:p>
            <a:pPr lvl="0"/>
            <a:r>
              <a:rPr lang="es-ES_tradnl" dirty="0"/>
              <a:t>Java cuenta con </a:t>
            </a:r>
            <a:r>
              <a:rPr lang="es-ES_tradnl" dirty="0" err="1"/>
              <a:t>garbage</a:t>
            </a:r>
            <a:r>
              <a:rPr lang="es-ES_tradnl" dirty="0"/>
              <a:t> </a:t>
            </a:r>
            <a:r>
              <a:rPr lang="es-ES_tradnl" dirty="0" err="1"/>
              <a:t>collector</a:t>
            </a:r>
            <a:r>
              <a:rPr lang="es-ES_tradnl" dirty="0"/>
              <a:t>.</a:t>
            </a:r>
          </a:p>
          <a:p>
            <a:pPr lvl="0"/>
            <a:r>
              <a:rPr lang="es-ES_tradnl" dirty="0"/>
              <a:t>Esto permite que el </a:t>
            </a:r>
            <a:r>
              <a:rPr lang="es-ES_tradnl" dirty="0">
                <a:solidFill>
                  <a:srgbClr val="FF0000"/>
                </a:solidFill>
              </a:rPr>
              <a:t>programador no se preocupe por los detalles de destruir los objetos de su programa que ya no utiliza y que ocupan memoria</a:t>
            </a:r>
            <a:r>
              <a:rPr lang="es-ES_tradnl" dirty="0"/>
              <a:t>.</a:t>
            </a:r>
            <a:endParaRPr lang="es-EC" dirty="0"/>
          </a:p>
        </p:txBody>
      </p:sp>
    </p:spTree>
    <p:extLst>
      <p:ext uri="{BB962C8B-B14F-4D97-AF65-F5344CB8AC3E}">
        <p14:creationId xmlns:p14="http://schemas.microsoft.com/office/powerpoint/2010/main" val="90777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Ventajas de la </a:t>
            </a:r>
            <a:r>
              <a:rPr lang="es-ES_tradnl" dirty="0" err="1"/>
              <a:t>poo</a:t>
            </a:r>
            <a:endParaRPr lang="es-ES_tradnl" dirty="0"/>
          </a:p>
        </p:txBody>
      </p:sp>
      <p:sp>
        <p:nvSpPr>
          <p:cNvPr id="3" name="Content Placeholder 2"/>
          <p:cNvSpPr>
            <a:spLocks noGrp="1"/>
          </p:cNvSpPr>
          <p:nvPr>
            <p:ph idx="1"/>
          </p:nvPr>
        </p:nvSpPr>
        <p:spPr/>
        <p:txBody>
          <a:bodyPr/>
          <a:lstStyle/>
          <a:p>
            <a:pPr lvl="0"/>
            <a:r>
              <a:rPr lang="es-EC" dirty="0">
                <a:solidFill>
                  <a:srgbClr val="FF0000"/>
                </a:solidFill>
              </a:rPr>
              <a:t>Reusabilidad.</a:t>
            </a:r>
          </a:p>
          <a:p>
            <a:pPr lvl="0"/>
            <a:r>
              <a:rPr lang="es-EC" dirty="0">
                <a:solidFill>
                  <a:srgbClr val="FF0000"/>
                </a:solidFill>
              </a:rPr>
              <a:t>Extensibilidad</a:t>
            </a:r>
            <a:r>
              <a:rPr lang="es-EC" dirty="0"/>
              <a:t>. </a:t>
            </a:r>
          </a:p>
          <a:p>
            <a:pPr lvl="0"/>
            <a:r>
              <a:rPr lang="es-EC" dirty="0">
                <a:solidFill>
                  <a:srgbClr val="FF0000"/>
                </a:solidFill>
              </a:rPr>
              <a:t>Facilidad de mantenimiento</a:t>
            </a:r>
            <a:r>
              <a:rPr lang="es-EC" dirty="0"/>
              <a:t>. </a:t>
            </a:r>
          </a:p>
          <a:p>
            <a:pPr lvl="0"/>
            <a:r>
              <a:rPr lang="es-EC" dirty="0">
                <a:solidFill>
                  <a:srgbClr val="FF0000"/>
                </a:solidFill>
              </a:rPr>
              <a:t>Portabilidad</a:t>
            </a:r>
            <a:r>
              <a:rPr lang="es-EC" dirty="0"/>
              <a:t>. </a:t>
            </a:r>
          </a:p>
          <a:p>
            <a:pPr lvl="0"/>
            <a:r>
              <a:rPr lang="es-EC" dirty="0">
                <a:solidFill>
                  <a:srgbClr val="FF0000"/>
                </a:solidFill>
              </a:rPr>
              <a:t>Rapidez de Desarrollo. </a:t>
            </a:r>
          </a:p>
          <a:p>
            <a:pPr lvl="0"/>
            <a:r>
              <a:rPr lang="es-EC" dirty="0">
                <a:solidFill>
                  <a:srgbClr val="FF0000"/>
                </a:solidFill>
              </a:rPr>
              <a:t>Más fáciles de entender porque se utilizan abstracciones más cercanas a la realidad.</a:t>
            </a:r>
          </a:p>
        </p:txBody>
      </p:sp>
    </p:spTree>
    <p:extLst>
      <p:ext uri="{BB962C8B-B14F-4D97-AF65-F5344CB8AC3E}">
        <p14:creationId xmlns:p14="http://schemas.microsoft.com/office/powerpoint/2010/main" val="70378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Desventajas de la </a:t>
            </a:r>
            <a:r>
              <a:rPr lang="es-ES_tradnl" dirty="0" err="1"/>
              <a:t>poo</a:t>
            </a:r>
            <a:endParaRPr lang="es-ES_tradnl" dirty="0"/>
          </a:p>
        </p:txBody>
      </p:sp>
      <p:sp>
        <p:nvSpPr>
          <p:cNvPr id="3" name="Content Placeholder 2"/>
          <p:cNvSpPr>
            <a:spLocks noGrp="1"/>
          </p:cNvSpPr>
          <p:nvPr>
            <p:ph idx="1"/>
          </p:nvPr>
        </p:nvSpPr>
        <p:spPr/>
        <p:txBody>
          <a:bodyPr/>
          <a:lstStyle/>
          <a:p>
            <a:pPr lvl="0"/>
            <a:r>
              <a:rPr lang="es-EC" dirty="0"/>
              <a:t>Curvas de aprendizaje largas.</a:t>
            </a:r>
          </a:p>
          <a:p>
            <a:pPr lvl="0"/>
            <a:r>
              <a:rPr lang="es-EC" dirty="0"/>
              <a:t>Dificultad en la abstracción.</a:t>
            </a:r>
          </a:p>
          <a:p>
            <a:pPr lvl="0"/>
            <a:r>
              <a:rPr lang="es-EC" dirty="0"/>
              <a:t>Tamaño excesivo en las aplicaciones resultantes.</a:t>
            </a:r>
          </a:p>
          <a:p>
            <a:pPr lvl="0"/>
            <a:r>
              <a:rPr lang="es-EC" dirty="0"/>
              <a:t>Cuando se heredan clases a partir de clases existentes se heredan de forma implícita todos los miembros de dicha clase aun cuando no todos se necesiten, lo que produce aplicaciones muy grandes que no siempre encajan en los sistemas con los que se disponga. </a:t>
            </a:r>
          </a:p>
          <a:p>
            <a:pPr lvl="0"/>
            <a:r>
              <a:rPr lang="es-EC" dirty="0"/>
              <a:t>Velocidad de ejecución (cómo resultado del punto anterior)</a:t>
            </a:r>
          </a:p>
        </p:txBody>
      </p:sp>
    </p:spTree>
    <p:extLst>
      <p:ext uri="{BB962C8B-B14F-4D97-AF65-F5344CB8AC3E}">
        <p14:creationId xmlns:p14="http://schemas.microsoft.com/office/powerpoint/2010/main" val="210934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Lenguajes de programación</a:t>
            </a:r>
          </a:p>
        </p:txBody>
      </p:sp>
      <p:sp>
        <p:nvSpPr>
          <p:cNvPr id="3" name="Content Placeholder 2"/>
          <p:cNvSpPr>
            <a:spLocks noGrp="1"/>
          </p:cNvSpPr>
          <p:nvPr>
            <p:ph idx="1"/>
          </p:nvPr>
        </p:nvSpPr>
        <p:spPr/>
        <p:txBody>
          <a:bodyPr/>
          <a:lstStyle/>
          <a:p>
            <a:r>
              <a:rPr lang="es-ES" dirty="0"/>
              <a:t>Un lenguaje de programación es un lenguaje inventado para controlar un computador. </a:t>
            </a:r>
          </a:p>
          <a:p>
            <a:r>
              <a:rPr lang="es-ES" dirty="0"/>
              <a:t>Hay muchísimos, de toda clase de tipos y características, inventados para facilitar el abordaje de distintos problemas, el mantenimiento del software, su reutilización, mejorar la productividad, etc.</a:t>
            </a:r>
          </a:p>
        </p:txBody>
      </p:sp>
    </p:spTree>
    <p:extLst>
      <p:ext uri="{BB962C8B-B14F-4D97-AF65-F5344CB8AC3E}">
        <p14:creationId xmlns:p14="http://schemas.microsoft.com/office/powerpoint/2010/main" val="1236537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Nivel de abstracción de los lenguajes</a:t>
            </a:r>
          </a:p>
        </p:txBody>
      </p:sp>
      <p:sp>
        <p:nvSpPr>
          <p:cNvPr id="3" name="Content Placeholder 2"/>
          <p:cNvSpPr>
            <a:spLocks noGrp="1"/>
          </p:cNvSpPr>
          <p:nvPr>
            <p:ph idx="1"/>
          </p:nvPr>
        </p:nvSpPr>
        <p:spPr/>
        <p:txBody>
          <a:bodyPr/>
          <a:lstStyle/>
          <a:p>
            <a:r>
              <a:rPr lang="es-EC" b="1" dirty="0"/>
              <a:t>Bajo nivel</a:t>
            </a:r>
            <a:r>
              <a:rPr lang="es-EC" dirty="0"/>
              <a:t>: La programación se realiza teniendo muy en cuenta las características del procesador. Ejemplo: Lenguajes ensamblador. </a:t>
            </a:r>
          </a:p>
          <a:p>
            <a:r>
              <a:rPr lang="es-EC" b="1" dirty="0"/>
              <a:t>Nivel medio</a:t>
            </a:r>
            <a:r>
              <a:rPr lang="es-EC" dirty="0"/>
              <a:t>: Permiten un mayor grado de abstracción pero al mismo tiempo mantienen algunas cualidades de los lenguajes de bajo nivel. Ejemplo: C puede realizar operaciones lógicas y de desplazamiento con bits, tratar todos los tipos de datos como lo que son en realidad a bajo nivel (números), etc. </a:t>
            </a:r>
          </a:p>
          <a:p>
            <a:r>
              <a:rPr lang="es-EC" b="1" dirty="0"/>
              <a:t>Alto nivel</a:t>
            </a:r>
            <a:r>
              <a:rPr lang="es-EC" dirty="0"/>
              <a:t>: Más parecidos al lenguaje humano. Manejan conceptos, tipos de datos, etc., de una manera cercana al pensamiento humano ignorando (abstrayéndose) del funcionamiento de la máquina. Ejemplos: Java, Ruby.</a:t>
            </a:r>
          </a:p>
        </p:txBody>
      </p:sp>
    </p:spTree>
    <p:extLst>
      <p:ext uri="{BB962C8B-B14F-4D97-AF65-F5344CB8AC3E}">
        <p14:creationId xmlns:p14="http://schemas.microsoft.com/office/powerpoint/2010/main" val="97618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Manera de Ejecutarse</a:t>
            </a:r>
            <a:endParaRPr lang="es-ES_tradnl" dirty="0"/>
          </a:p>
        </p:txBody>
      </p:sp>
      <p:sp>
        <p:nvSpPr>
          <p:cNvPr id="3" name="Content Placeholder 2"/>
          <p:cNvSpPr>
            <a:spLocks noGrp="1"/>
          </p:cNvSpPr>
          <p:nvPr>
            <p:ph idx="1"/>
          </p:nvPr>
        </p:nvSpPr>
        <p:spPr/>
        <p:txBody>
          <a:bodyPr>
            <a:normAutofit/>
          </a:bodyPr>
          <a:lstStyle/>
          <a:p>
            <a:r>
              <a:rPr lang="es-EC" b="1" dirty="0"/>
              <a:t>Compilados: </a:t>
            </a:r>
            <a:r>
              <a:rPr lang="es-EC" dirty="0"/>
              <a:t>Un programa traductor traduce el código del programa (código fuente) en código máquina (código objeto). Otro programa, el enlazador, unirá los ficheros de código objeto del programa principal con los de las librerías para producir el programa ejecutable. Ejemplo: C.</a:t>
            </a:r>
          </a:p>
          <a:p>
            <a:r>
              <a:rPr lang="es-EC" dirty="0"/>
              <a:t> </a:t>
            </a:r>
            <a:r>
              <a:rPr lang="es-EC" b="1" dirty="0"/>
              <a:t>Interpretados: </a:t>
            </a:r>
            <a:r>
              <a:rPr lang="es-EC" dirty="0"/>
              <a:t>Un programa (intérprete), ejecuta las instrucciones del programa de manera directa. Ejemplo: Lisp. </a:t>
            </a:r>
          </a:p>
          <a:p>
            <a:r>
              <a:rPr lang="es-EC" b="1" dirty="0"/>
              <a:t>Mixtos</a:t>
            </a:r>
            <a:r>
              <a:rPr lang="es-EC" dirty="0"/>
              <a:t>, como Java, que primero pasan por una fase de compilación en la que el código fuente se transforma en “bytecode”, y este “bytecode” puede ser ejecutado luego (interpretado) en ordenadores con distintas arquitecturas (procesadores) que tengan todos instalados la misma “máquina virtual” Java.</a:t>
            </a:r>
          </a:p>
        </p:txBody>
      </p:sp>
    </p:spTree>
    <p:extLst>
      <p:ext uri="{BB962C8B-B14F-4D97-AF65-F5344CB8AC3E}">
        <p14:creationId xmlns:p14="http://schemas.microsoft.com/office/powerpoint/2010/main" val="173419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Introducción a java</a:t>
            </a:r>
          </a:p>
        </p:txBody>
      </p:sp>
      <p:sp>
        <p:nvSpPr>
          <p:cNvPr id="3" name="Content Placeholder 2"/>
          <p:cNvSpPr>
            <a:spLocks noGrp="1"/>
          </p:cNvSpPr>
          <p:nvPr>
            <p:ph idx="1"/>
          </p:nvPr>
        </p:nvSpPr>
        <p:spPr/>
        <p:txBody>
          <a:bodyPr/>
          <a:lstStyle/>
          <a:p>
            <a:pPr lvl="0"/>
            <a:r>
              <a:rPr lang="es-ES_tradnl" dirty="0"/>
              <a:t>Uno de los lenguajes más importantes</a:t>
            </a:r>
            <a:endParaRPr lang="en-US" dirty="0"/>
          </a:p>
          <a:p>
            <a:pPr lvl="0"/>
            <a:r>
              <a:rPr lang="en-US" dirty="0" err="1"/>
              <a:t>Multiplataforma</a:t>
            </a:r>
            <a:r>
              <a:rPr lang="en-US" dirty="0"/>
              <a:t> (Portable)</a:t>
            </a:r>
          </a:p>
          <a:p>
            <a:pPr lvl="1"/>
            <a:r>
              <a:rPr lang="en-US" dirty="0"/>
              <a:t>Windows</a:t>
            </a:r>
          </a:p>
          <a:p>
            <a:pPr lvl="1"/>
            <a:r>
              <a:rPr lang="en-US" dirty="0"/>
              <a:t>Linux</a:t>
            </a:r>
          </a:p>
          <a:p>
            <a:pPr lvl="1"/>
            <a:r>
              <a:rPr lang="en-US" dirty="0"/>
              <a:t>Mac</a:t>
            </a:r>
          </a:p>
          <a:p>
            <a:pPr lvl="0"/>
            <a:r>
              <a:rPr lang="es-ES_tradnl" dirty="0"/>
              <a:t>Lenguaje compilado e interpretado</a:t>
            </a:r>
            <a:endParaRPr lang="en-US" dirty="0"/>
          </a:p>
          <a:p>
            <a:pPr lvl="1"/>
            <a:r>
              <a:rPr lang="es-ES_tradnl" dirty="0"/>
              <a:t>Se compila y el código generado (</a:t>
            </a:r>
            <a:r>
              <a:rPr lang="es-ES_tradnl" dirty="0" err="1"/>
              <a:t>bytecode</a:t>
            </a:r>
            <a:r>
              <a:rPr lang="es-ES_tradnl" dirty="0"/>
              <a:t>) se interpreta en la máquina virtual de java (JVM) sobre la plataforma en la que se trabaje</a:t>
            </a:r>
            <a:endParaRPr lang="en-US" dirty="0"/>
          </a:p>
          <a:p>
            <a:endParaRPr lang="en-US" dirty="0"/>
          </a:p>
          <a:p>
            <a:endParaRPr lang="es-ES_tradnl" dirty="0"/>
          </a:p>
        </p:txBody>
      </p:sp>
    </p:spTree>
    <p:extLst>
      <p:ext uri="{BB962C8B-B14F-4D97-AF65-F5344CB8AC3E}">
        <p14:creationId xmlns:p14="http://schemas.microsoft.com/office/powerpoint/2010/main" val="1034428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pic>
        <p:nvPicPr>
          <p:cNvPr id="4" name="Content Placeholder 3"/>
          <p:cNvPicPr>
            <a:picLocks noGrp="1" noChangeAspect="1"/>
          </p:cNvPicPr>
          <p:nvPr>
            <p:ph idx="1"/>
          </p:nvPr>
        </p:nvPicPr>
        <p:blipFill>
          <a:blip r:embed="rId2"/>
          <a:stretch>
            <a:fillRect/>
          </a:stretch>
        </p:blipFill>
        <p:spPr>
          <a:xfrm>
            <a:off x="2796018" y="0"/>
            <a:ext cx="6896621" cy="6896621"/>
          </a:xfrm>
          <a:prstGeom prst="rect">
            <a:avLst/>
          </a:prstGeom>
        </p:spPr>
      </p:pic>
    </p:spTree>
    <p:extLst>
      <p:ext uri="{BB962C8B-B14F-4D97-AF65-F5344CB8AC3E}">
        <p14:creationId xmlns:p14="http://schemas.microsoft.com/office/powerpoint/2010/main" val="140234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Sintaxis de Java</a:t>
            </a:r>
          </a:p>
        </p:txBody>
      </p:sp>
      <p:sp>
        <p:nvSpPr>
          <p:cNvPr id="3" name="Content Placeholder 2"/>
          <p:cNvSpPr>
            <a:spLocks noGrp="1"/>
          </p:cNvSpPr>
          <p:nvPr>
            <p:ph idx="1"/>
          </p:nvPr>
        </p:nvSpPr>
        <p:spPr/>
        <p:txBody>
          <a:bodyPr/>
          <a:lstStyle/>
          <a:p>
            <a:r>
              <a:rPr lang="es-ES_tradnl" dirty="0"/>
              <a:t>Derivado de C</a:t>
            </a:r>
            <a:endParaRPr lang="en-US" dirty="0"/>
          </a:p>
          <a:p>
            <a:r>
              <a:rPr lang="es-ES_tradnl" dirty="0"/>
              <a:t>Similar a:</a:t>
            </a:r>
            <a:endParaRPr lang="en-US" dirty="0"/>
          </a:p>
          <a:p>
            <a:pPr lvl="1"/>
            <a:r>
              <a:rPr lang="en-US" dirty="0"/>
              <a:t>Objective C</a:t>
            </a:r>
          </a:p>
          <a:p>
            <a:pPr lvl="1"/>
            <a:r>
              <a:rPr lang="en-US" dirty="0"/>
              <a:t>C#</a:t>
            </a:r>
          </a:p>
          <a:p>
            <a:pPr lvl="1"/>
            <a:r>
              <a:rPr lang="en-US" dirty="0"/>
              <a:t>JavaScript</a:t>
            </a:r>
          </a:p>
          <a:p>
            <a:pPr lvl="1"/>
            <a:r>
              <a:rPr lang="en-US" dirty="0"/>
              <a:t>C++</a:t>
            </a:r>
          </a:p>
          <a:p>
            <a:endParaRPr lang="es-ES_tradnl" dirty="0"/>
          </a:p>
        </p:txBody>
      </p:sp>
    </p:spTree>
    <p:extLst>
      <p:ext uri="{BB962C8B-B14F-4D97-AF65-F5344CB8AC3E}">
        <p14:creationId xmlns:p14="http://schemas.microsoft.com/office/powerpoint/2010/main" val="433594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pic>
        <p:nvPicPr>
          <p:cNvPr id="4" name="Content Placeholder 3"/>
          <p:cNvPicPr>
            <a:picLocks noGrp="1" noChangeAspect="1"/>
          </p:cNvPicPr>
          <p:nvPr>
            <p:ph idx="1"/>
          </p:nvPr>
        </p:nvPicPr>
        <p:blipFill>
          <a:blip r:embed="rId2"/>
          <a:stretch>
            <a:fillRect/>
          </a:stretch>
        </p:blipFill>
        <p:spPr>
          <a:xfrm>
            <a:off x="2958148" y="0"/>
            <a:ext cx="6825931" cy="6825931"/>
          </a:xfrm>
          <a:prstGeom prst="rect">
            <a:avLst/>
          </a:prstGeom>
        </p:spPr>
      </p:pic>
    </p:spTree>
    <p:extLst>
      <p:ext uri="{BB962C8B-B14F-4D97-AF65-F5344CB8AC3E}">
        <p14:creationId xmlns:p14="http://schemas.microsoft.com/office/powerpoint/2010/main" val="1937801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Datos de la materia</a:t>
            </a:r>
          </a:p>
        </p:txBody>
      </p:sp>
      <p:sp>
        <p:nvSpPr>
          <p:cNvPr id="3" name="Content Placeholder 2"/>
          <p:cNvSpPr>
            <a:spLocks noGrp="1"/>
          </p:cNvSpPr>
          <p:nvPr>
            <p:ph idx="1"/>
          </p:nvPr>
        </p:nvSpPr>
        <p:spPr/>
        <p:txBody>
          <a:bodyPr/>
          <a:lstStyle/>
          <a:p>
            <a:r>
              <a:rPr lang="es-ES_tradnl" dirty="0"/>
              <a:t>Profesor: Edwin Salvador</a:t>
            </a:r>
          </a:p>
          <a:p>
            <a:r>
              <a:rPr lang="es-ES_tradnl" dirty="0"/>
              <a:t>Oficina: #3 de la casona principal de la ESFOT</a:t>
            </a:r>
          </a:p>
          <a:p>
            <a:r>
              <a:rPr lang="es-ES_tradnl" dirty="0"/>
              <a:t>Email: </a:t>
            </a:r>
            <a:r>
              <a:rPr lang="es-ES_tradnl" dirty="0">
                <a:hlinkClick r:id="rId2"/>
              </a:rPr>
              <a:t>edwin.salvador@epn.edu.ec</a:t>
            </a:r>
            <a:endParaRPr lang="es-ES_tradnl" dirty="0"/>
          </a:p>
          <a:p>
            <a:r>
              <a:rPr lang="es-ES_tradnl" dirty="0"/>
              <a:t>Horario: Lunes de 7:00 a 9:00 y Miércoles de 9:00 a 11:00</a:t>
            </a:r>
          </a:p>
          <a:p>
            <a:r>
              <a:rPr lang="es-ES_tradnl" dirty="0"/>
              <a:t>Aula 14</a:t>
            </a:r>
          </a:p>
        </p:txBody>
      </p:sp>
    </p:spTree>
    <p:extLst>
      <p:ext uri="{BB962C8B-B14F-4D97-AF65-F5344CB8AC3E}">
        <p14:creationId xmlns:p14="http://schemas.microsoft.com/office/powerpoint/2010/main" val="1615380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pic>
        <p:nvPicPr>
          <p:cNvPr id="4" name="Content Placeholder 3"/>
          <p:cNvPicPr>
            <a:picLocks noGrp="1" noChangeAspect="1"/>
          </p:cNvPicPr>
          <p:nvPr>
            <p:ph idx="1"/>
          </p:nvPr>
        </p:nvPicPr>
        <p:blipFill>
          <a:blip r:embed="rId2"/>
          <a:stretch>
            <a:fillRect/>
          </a:stretch>
        </p:blipFill>
        <p:spPr>
          <a:xfrm>
            <a:off x="2231136" y="0"/>
            <a:ext cx="7653777" cy="6826344"/>
          </a:xfrm>
          <a:prstGeom prst="rect">
            <a:avLst/>
          </a:prstGeom>
        </p:spPr>
      </p:pic>
    </p:spTree>
    <p:extLst>
      <p:ext uri="{BB962C8B-B14F-4D97-AF65-F5344CB8AC3E}">
        <p14:creationId xmlns:p14="http://schemas.microsoft.com/office/powerpoint/2010/main" val="49587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Estándar de nombres en java</a:t>
            </a:r>
          </a:p>
        </p:txBody>
      </p:sp>
      <p:sp>
        <p:nvSpPr>
          <p:cNvPr id="3" name="Content Placeholder 2"/>
          <p:cNvSpPr>
            <a:spLocks noGrp="1"/>
          </p:cNvSpPr>
          <p:nvPr>
            <p:ph idx="1"/>
          </p:nvPr>
        </p:nvSpPr>
        <p:spPr/>
        <p:txBody>
          <a:bodyPr/>
          <a:lstStyle/>
          <a:p>
            <a:r>
              <a:rPr lang="es-ES_tradnl" dirty="0">
                <a:hlinkClick r:id="rId2"/>
              </a:rPr>
              <a:t>https://github.com/EPN-POO-2016B/Clase-2-Java/blob/master/Convenciones_Codigo_Java.pdf</a:t>
            </a:r>
            <a:endParaRPr lang="es-ES_tradnl" dirty="0"/>
          </a:p>
        </p:txBody>
      </p:sp>
    </p:spTree>
    <p:extLst>
      <p:ext uri="{BB962C8B-B14F-4D97-AF65-F5344CB8AC3E}">
        <p14:creationId xmlns:p14="http://schemas.microsoft.com/office/powerpoint/2010/main" val="591895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Java Virtual Machine (JVM)</a:t>
            </a:r>
            <a:endParaRPr lang="es-ES_tradnl" dirty="0"/>
          </a:p>
        </p:txBody>
      </p:sp>
      <p:sp>
        <p:nvSpPr>
          <p:cNvPr id="3" name="Content Placeholder 2"/>
          <p:cNvSpPr>
            <a:spLocks noGrp="1"/>
          </p:cNvSpPr>
          <p:nvPr>
            <p:ph idx="1"/>
          </p:nvPr>
        </p:nvSpPr>
        <p:spPr/>
        <p:txBody>
          <a:bodyPr/>
          <a:lstStyle/>
          <a:p>
            <a:pPr lvl="1"/>
            <a:r>
              <a:rPr lang="es-ES_tradnl" dirty="0"/>
              <a:t>Permite la portabilidad de nuestros programas (ejecución en cualquier dispositivo)</a:t>
            </a:r>
            <a:endParaRPr lang="en-US" dirty="0"/>
          </a:p>
          <a:p>
            <a:pPr lvl="1"/>
            <a:r>
              <a:rPr lang="es-ES_tradnl" dirty="0"/>
              <a:t>Interpreta el código (</a:t>
            </a:r>
            <a:r>
              <a:rPr lang="es-ES_tradnl" dirty="0" err="1"/>
              <a:t>bytecode</a:t>
            </a:r>
            <a:r>
              <a:rPr lang="es-ES_tradnl" dirty="0"/>
              <a:t>) previamente compilado y lo traduce al lenguaje que entiende la plataforma donde está funcionando el programa.</a:t>
            </a:r>
            <a:endParaRPr lang="en-US" dirty="0"/>
          </a:p>
          <a:p>
            <a:endParaRPr lang="es-ES_tradnl" dirty="0"/>
          </a:p>
        </p:txBody>
      </p:sp>
    </p:spTree>
    <p:extLst>
      <p:ext uri="{BB962C8B-B14F-4D97-AF65-F5344CB8AC3E}">
        <p14:creationId xmlns:p14="http://schemas.microsoft.com/office/powerpoint/2010/main" val="317361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Descargar java</a:t>
            </a:r>
          </a:p>
        </p:txBody>
      </p:sp>
      <p:sp>
        <p:nvSpPr>
          <p:cNvPr id="3" name="Content Placeholder 2"/>
          <p:cNvSpPr>
            <a:spLocks noGrp="1"/>
          </p:cNvSpPr>
          <p:nvPr>
            <p:ph idx="1"/>
          </p:nvPr>
        </p:nvSpPr>
        <p:spPr/>
        <p:txBody>
          <a:bodyPr/>
          <a:lstStyle/>
          <a:p>
            <a:r>
              <a:rPr lang="es-ES_tradnl" dirty="0">
                <a:hlinkClick r:id="rId2"/>
              </a:rPr>
              <a:t>http://www.oracle.com/technetwork/indexes/downloads/index.html#java</a:t>
            </a:r>
            <a:endParaRPr lang="es-ES_tradnl" dirty="0"/>
          </a:p>
          <a:p>
            <a:r>
              <a:rPr lang="es-ES_tradnl" dirty="0"/>
              <a:t>Java </a:t>
            </a:r>
            <a:r>
              <a:rPr lang="es-ES_tradnl" dirty="0" err="1"/>
              <a:t>Runtime</a:t>
            </a:r>
            <a:r>
              <a:rPr lang="es-ES_tradnl" dirty="0"/>
              <a:t> </a:t>
            </a:r>
            <a:r>
              <a:rPr lang="es-ES_tradnl" dirty="0" err="1"/>
              <a:t>Environment</a:t>
            </a:r>
            <a:r>
              <a:rPr lang="es-ES_tradnl" dirty="0"/>
              <a:t> (JRE)</a:t>
            </a:r>
          </a:p>
          <a:p>
            <a:pPr lvl="1"/>
            <a:r>
              <a:rPr lang="es-ES_tradnl" dirty="0"/>
              <a:t>Necesario para los consumidores finales, permite correr programas escritos en Java.</a:t>
            </a:r>
          </a:p>
          <a:p>
            <a:r>
              <a:rPr lang="es-ES_tradnl" dirty="0"/>
              <a:t>Java SE</a:t>
            </a:r>
          </a:p>
          <a:p>
            <a:pPr lvl="1"/>
            <a:r>
              <a:rPr lang="es-ES_tradnl" dirty="0"/>
              <a:t>Java </a:t>
            </a:r>
            <a:r>
              <a:rPr lang="es-ES_tradnl" dirty="0" err="1"/>
              <a:t>Development</a:t>
            </a:r>
            <a:r>
              <a:rPr lang="es-ES_tradnl" dirty="0"/>
              <a:t> Kit (JDK) Necesario para poder programar con Java.</a:t>
            </a:r>
          </a:p>
          <a:p>
            <a:r>
              <a:rPr lang="es-ES_tradnl" dirty="0" err="1"/>
              <a:t>Netbeans</a:t>
            </a:r>
            <a:r>
              <a:rPr lang="es-ES_tradnl" dirty="0"/>
              <a:t> con JDK</a:t>
            </a:r>
          </a:p>
          <a:p>
            <a:pPr lvl="1"/>
            <a:r>
              <a:rPr lang="es-ES_tradnl" dirty="0"/>
              <a:t>IDE para programar en Java y compilar programas</a:t>
            </a:r>
          </a:p>
          <a:p>
            <a:r>
              <a:rPr lang="es-ES_tradnl" dirty="0"/>
              <a:t>32 o 64 bits?</a:t>
            </a:r>
          </a:p>
        </p:txBody>
      </p:sp>
    </p:spTree>
    <p:extLst>
      <p:ext uri="{BB962C8B-B14F-4D97-AF65-F5344CB8AC3E}">
        <p14:creationId xmlns:p14="http://schemas.microsoft.com/office/powerpoint/2010/main" val="35648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Netbeans</a:t>
            </a:r>
            <a:r>
              <a:rPr lang="es-ES_tradnl" dirty="0"/>
              <a:t> y el hola mundo en java</a:t>
            </a:r>
          </a:p>
        </p:txBody>
      </p:sp>
      <p:sp>
        <p:nvSpPr>
          <p:cNvPr id="3" name="Content Placeholder 2"/>
          <p:cNvSpPr>
            <a:spLocks noGrp="1"/>
          </p:cNvSpPr>
          <p:nvPr>
            <p:ph idx="1"/>
          </p:nvPr>
        </p:nvSpPr>
        <p:spPr/>
        <p:txBody>
          <a:bodyPr/>
          <a:lstStyle/>
          <a:p>
            <a:r>
              <a:rPr lang="es-ES_tradnl" dirty="0"/>
              <a:t>Escribir un programa en Java que presente en pantalla el mensaje ”Hola Mundo”</a:t>
            </a:r>
          </a:p>
          <a:p>
            <a:r>
              <a:rPr lang="es-ES_tradnl" dirty="0"/>
              <a:t>Explicación de la estructura de un programa en Java</a:t>
            </a:r>
          </a:p>
          <a:p>
            <a:pPr lvl="1"/>
            <a:r>
              <a:rPr lang="es-ES_tradnl" dirty="0" err="1"/>
              <a:t>package</a:t>
            </a:r>
            <a:endParaRPr lang="en-US" dirty="0"/>
          </a:p>
          <a:p>
            <a:pPr lvl="1"/>
            <a:r>
              <a:rPr lang="es-ES_tradnl" dirty="0"/>
              <a:t>Declaración de la clase</a:t>
            </a:r>
            <a:endParaRPr lang="en-US" dirty="0"/>
          </a:p>
          <a:p>
            <a:pPr lvl="1"/>
            <a:r>
              <a:rPr lang="es-ES_tradnl" dirty="0"/>
              <a:t>Método </a:t>
            </a:r>
            <a:r>
              <a:rPr lang="es-ES_tradnl" dirty="0" err="1"/>
              <a:t>main</a:t>
            </a:r>
            <a:endParaRPr lang="en-US" dirty="0"/>
          </a:p>
        </p:txBody>
      </p:sp>
    </p:spTree>
    <p:extLst>
      <p:ext uri="{BB962C8B-B14F-4D97-AF65-F5344CB8AC3E}">
        <p14:creationId xmlns:p14="http://schemas.microsoft.com/office/powerpoint/2010/main" val="147720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pic>
        <p:nvPicPr>
          <p:cNvPr id="4" name="Content Placeholder 3"/>
          <p:cNvPicPr>
            <a:picLocks noGrp="1" noChangeAspect="1"/>
          </p:cNvPicPr>
          <p:nvPr>
            <p:ph idx="1"/>
          </p:nvPr>
        </p:nvPicPr>
        <p:blipFill>
          <a:blip r:embed="rId2"/>
          <a:stretch>
            <a:fillRect/>
          </a:stretch>
        </p:blipFill>
        <p:spPr>
          <a:xfrm>
            <a:off x="3303425" y="426929"/>
            <a:ext cx="5585150" cy="5389671"/>
          </a:xfrm>
          <a:prstGeom prst="rect">
            <a:avLst/>
          </a:prstGeom>
        </p:spPr>
      </p:pic>
    </p:spTree>
    <p:extLst>
      <p:ext uri="{BB962C8B-B14F-4D97-AF65-F5344CB8AC3E}">
        <p14:creationId xmlns:p14="http://schemas.microsoft.com/office/powerpoint/2010/main" val="183797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Ejercicios</a:t>
            </a:r>
          </a:p>
        </p:txBody>
      </p:sp>
      <p:sp>
        <p:nvSpPr>
          <p:cNvPr id="3" name="Content Placeholder 2"/>
          <p:cNvSpPr>
            <a:spLocks noGrp="1"/>
          </p:cNvSpPr>
          <p:nvPr>
            <p:ph idx="1"/>
          </p:nvPr>
        </p:nvSpPr>
        <p:spPr/>
        <p:txBody>
          <a:bodyPr/>
          <a:lstStyle/>
          <a:p>
            <a:r>
              <a:rPr lang="es-ES_tradnl" dirty="0"/>
              <a:t>Escribir un programa que pida al usuario ingresar su nombre y muestre el saludo:</a:t>
            </a:r>
          </a:p>
          <a:p>
            <a:pPr lvl="1"/>
            <a:r>
              <a:rPr lang="es-ES_tradnl" dirty="0"/>
              <a:t>Hola [NOMBRE_USUARIO]</a:t>
            </a:r>
          </a:p>
          <a:p>
            <a:r>
              <a:rPr lang="es-ES_tradnl" dirty="0"/>
              <a:t>Escribir un programa que pida al usuario ingresar su edad y presente un mensaje indicando si es mayor o menor de edad.</a:t>
            </a:r>
          </a:p>
          <a:p>
            <a:r>
              <a:rPr lang="es-ES_tradnl" dirty="0"/>
              <a:t>Escribir un programa que reciba un número por teclado y muestre un mensaje indicando si el número es par o impar.</a:t>
            </a:r>
          </a:p>
        </p:txBody>
      </p:sp>
    </p:spTree>
    <p:extLst>
      <p:ext uri="{BB962C8B-B14F-4D97-AF65-F5344CB8AC3E}">
        <p14:creationId xmlns:p14="http://schemas.microsoft.com/office/powerpoint/2010/main" val="2110227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Silabo de la materia</a:t>
            </a:r>
          </a:p>
        </p:txBody>
      </p:sp>
      <p:sp>
        <p:nvSpPr>
          <p:cNvPr id="3" name="Content Placeholder 2"/>
          <p:cNvSpPr>
            <a:spLocks noGrp="1"/>
          </p:cNvSpPr>
          <p:nvPr>
            <p:ph idx="1"/>
          </p:nvPr>
        </p:nvSpPr>
        <p:spPr/>
        <p:txBody>
          <a:bodyPr/>
          <a:lstStyle/>
          <a:p>
            <a:r>
              <a:rPr lang="es-ES_tradnl" dirty="0"/>
              <a:t>Todo el material de la clase, dispositivas, ejercicios, deberes, indicaciones, pruebas, exámenes, </a:t>
            </a:r>
            <a:r>
              <a:rPr lang="es-ES_tradnl" dirty="0" err="1"/>
              <a:t>etc</a:t>
            </a:r>
            <a:r>
              <a:rPr lang="es-ES_tradnl" dirty="0"/>
              <a:t> pueden encontrarlo en este link: </a:t>
            </a:r>
            <a:r>
              <a:rPr lang="es-ES_tradnl" dirty="0">
                <a:hlinkClick r:id="rId2"/>
              </a:rPr>
              <a:t>https://github.com/POO-2018A</a:t>
            </a:r>
            <a:endParaRPr lang="es-ES_tradnl" dirty="0"/>
          </a:p>
          <a:p>
            <a:r>
              <a:rPr lang="es-ES_tradnl" dirty="0"/>
              <a:t>Cada clase tendrá su repositorio con dispositivas y ejercicios.</a:t>
            </a:r>
          </a:p>
        </p:txBody>
      </p:sp>
    </p:spTree>
    <p:extLst>
      <p:ext uri="{BB962C8B-B14F-4D97-AF65-F5344CB8AC3E}">
        <p14:creationId xmlns:p14="http://schemas.microsoft.com/office/powerpoint/2010/main" val="30731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programación orientada a objetos</a:t>
            </a:r>
            <a:endParaRPr lang="en-US" dirty="0"/>
          </a:p>
        </p:txBody>
      </p:sp>
      <p:sp>
        <p:nvSpPr>
          <p:cNvPr id="3" name="Content Placeholder 2"/>
          <p:cNvSpPr>
            <a:spLocks noGrp="1"/>
          </p:cNvSpPr>
          <p:nvPr>
            <p:ph idx="1"/>
          </p:nvPr>
        </p:nvSpPr>
        <p:spPr/>
        <p:txBody>
          <a:bodyPr>
            <a:normAutofit/>
          </a:bodyPr>
          <a:lstStyle/>
          <a:p>
            <a:r>
              <a:rPr lang="es-ES_tradnl" dirty="0"/>
              <a:t>No es un lenguaje de programación</a:t>
            </a:r>
            <a:endParaRPr lang="en-US" dirty="0"/>
          </a:p>
          <a:p>
            <a:r>
              <a:rPr lang="es-ES_tradnl" dirty="0"/>
              <a:t> Es un paradigma, una forma de ver el mundo, una filosofía</a:t>
            </a:r>
          </a:p>
          <a:p>
            <a:r>
              <a:rPr lang="es-ES_tradnl" dirty="0"/>
              <a:t>Consiste en abstraer cosas del mundo real a código.</a:t>
            </a:r>
          </a:p>
          <a:p>
            <a:r>
              <a:rPr lang="es-ES_tradnl" dirty="0"/>
              <a:t>4 pilares fundamentales:</a:t>
            </a:r>
          </a:p>
          <a:p>
            <a:pPr lvl="1"/>
            <a:r>
              <a:rPr lang="es-ES_tradnl" dirty="0"/>
              <a:t>Abstracción</a:t>
            </a:r>
          </a:p>
          <a:p>
            <a:pPr lvl="1"/>
            <a:r>
              <a:rPr lang="es-ES_tradnl" dirty="0"/>
              <a:t>Encapsulamiento</a:t>
            </a:r>
          </a:p>
          <a:p>
            <a:pPr lvl="1"/>
            <a:r>
              <a:rPr lang="es-ES_tradnl" dirty="0"/>
              <a:t>Polimorfismo</a:t>
            </a:r>
          </a:p>
          <a:p>
            <a:pPr lvl="1"/>
            <a:r>
              <a:rPr lang="es-ES_tradnl" dirty="0"/>
              <a:t>Herencia</a:t>
            </a:r>
          </a:p>
        </p:txBody>
      </p:sp>
    </p:spTree>
    <p:extLst>
      <p:ext uri="{BB962C8B-B14F-4D97-AF65-F5344CB8AC3E}">
        <p14:creationId xmlns:p14="http://schemas.microsoft.com/office/powerpoint/2010/main" val="126287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abstracción</a:t>
            </a:r>
          </a:p>
        </p:txBody>
      </p:sp>
      <p:sp>
        <p:nvSpPr>
          <p:cNvPr id="3" name="Content Placeholder 2"/>
          <p:cNvSpPr>
            <a:spLocks noGrp="1"/>
          </p:cNvSpPr>
          <p:nvPr>
            <p:ph idx="1"/>
          </p:nvPr>
        </p:nvSpPr>
        <p:spPr/>
        <p:txBody>
          <a:bodyPr/>
          <a:lstStyle/>
          <a:p>
            <a:r>
              <a:rPr lang="es-EC" dirty="0" smtClean="0"/>
              <a:t>Denota </a:t>
            </a:r>
            <a:r>
              <a:rPr lang="es-EC" dirty="0"/>
              <a:t>las </a:t>
            </a:r>
            <a:r>
              <a:rPr lang="es-EC" dirty="0">
                <a:solidFill>
                  <a:srgbClr val="FF0000"/>
                </a:solidFill>
              </a:rPr>
              <a:t>características esenciales</a:t>
            </a:r>
            <a:r>
              <a:rPr lang="es-EC" dirty="0"/>
              <a:t> de un objeto y sus comportamientos que lo distingue de los demás objetos.</a:t>
            </a:r>
          </a:p>
          <a:p>
            <a:endParaRPr lang="es-EC" dirty="0"/>
          </a:p>
          <a:p>
            <a:r>
              <a:rPr lang="es-EC" dirty="0"/>
              <a:t>Ejemplo de abstracción:</a:t>
            </a:r>
          </a:p>
          <a:p>
            <a:pPr lvl="1"/>
            <a:r>
              <a:rPr lang="es-EC" dirty="0"/>
              <a:t>Computador</a:t>
            </a:r>
          </a:p>
          <a:p>
            <a:pPr lvl="1"/>
            <a:r>
              <a:rPr lang="es-EC" dirty="0"/>
              <a:t>Perro</a:t>
            </a:r>
          </a:p>
          <a:p>
            <a:pPr lvl="1"/>
            <a:r>
              <a:rPr lang="es-EC" dirty="0"/>
              <a:t>Cliente</a:t>
            </a:r>
          </a:p>
        </p:txBody>
      </p:sp>
    </p:spTree>
    <p:extLst>
      <p:ext uri="{BB962C8B-B14F-4D97-AF65-F5344CB8AC3E}">
        <p14:creationId xmlns:p14="http://schemas.microsoft.com/office/powerpoint/2010/main" val="1410227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dirty="0"/>
              <a:t>Encapsulamiento</a:t>
            </a:r>
            <a:endParaRPr lang="es-ES_tradnl" dirty="0"/>
          </a:p>
        </p:txBody>
      </p:sp>
      <p:sp>
        <p:nvSpPr>
          <p:cNvPr id="3" name="Content Placeholder 2"/>
          <p:cNvSpPr>
            <a:spLocks noGrp="1"/>
          </p:cNvSpPr>
          <p:nvPr>
            <p:ph idx="1"/>
          </p:nvPr>
        </p:nvSpPr>
        <p:spPr>
          <a:xfrm>
            <a:off x="1825180" y="3209544"/>
            <a:ext cx="8541639" cy="3648456"/>
          </a:xfrm>
        </p:spPr>
        <p:txBody>
          <a:bodyPr>
            <a:normAutofit fontScale="92500" lnSpcReduction="20000"/>
          </a:bodyPr>
          <a:lstStyle/>
          <a:p>
            <a:pPr lvl="0"/>
            <a:r>
              <a:rPr lang="es-EC" dirty="0"/>
              <a:t>Significa </a:t>
            </a:r>
            <a:r>
              <a:rPr lang="es-EC" dirty="0">
                <a:solidFill>
                  <a:srgbClr val="FF0000"/>
                </a:solidFill>
              </a:rPr>
              <a:t>reunirá</a:t>
            </a:r>
            <a:r>
              <a:rPr lang="es-EC" dirty="0"/>
              <a:t> todos </a:t>
            </a:r>
            <a:r>
              <a:rPr lang="es-EC" dirty="0">
                <a:solidFill>
                  <a:srgbClr val="FF0000"/>
                </a:solidFill>
              </a:rPr>
              <a:t>los elementos</a:t>
            </a:r>
            <a:r>
              <a:rPr lang="es-EC" dirty="0"/>
              <a:t> que pueden considerarse </a:t>
            </a:r>
            <a:r>
              <a:rPr lang="es-EC" dirty="0">
                <a:solidFill>
                  <a:srgbClr val="FF0000"/>
                </a:solidFill>
              </a:rPr>
              <a:t>pertenecientes a una misma entidad</a:t>
            </a:r>
            <a:r>
              <a:rPr lang="es-EC" dirty="0"/>
              <a:t>, al mismo nivel de abstracción.</a:t>
            </a:r>
          </a:p>
          <a:p>
            <a:pPr lvl="0"/>
            <a:r>
              <a:rPr lang="es-EC" dirty="0">
                <a:solidFill>
                  <a:srgbClr val="FF0000"/>
                </a:solidFill>
              </a:rPr>
              <a:t>Se lo consigue mediante el </a:t>
            </a:r>
            <a:r>
              <a:rPr lang="es-ES_tradnl" b="1" dirty="0">
                <a:solidFill>
                  <a:srgbClr val="FF0000"/>
                </a:solidFill>
              </a:rPr>
              <a:t>ocultamiento de datos</a:t>
            </a:r>
            <a:endParaRPr lang="es-EC" b="1" dirty="0">
              <a:solidFill>
                <a:srgbClr val="FF0000"/>
              </a:solidFill>
            </a:endParaRPr>
          </a:p>
          <a:p>
            <a:pPr lvl="0"/>
            <a:r>
              <a:rPr lang="es-EC" b="1" dirty="0"/>
              <a:t>Ocultamiento de datos </a:t>
            </a:r>
            <a:r>
              <a:rPr lang="es-EC" dirty="0">
                <a:solidFill>
                  <a:srgbClr val="FF0000"/>
                </a:solidFill>
              </a:rPr>
              <a:t>Cada objeto está aislado del exterior</a:t>
            </a:r>
            <a:r>
              <a:rPr lang="es-EC" dirty="0"/>
              <a:t>, es un modulo natural, y </a:t>
            </a:r>
            <a:r>
              <a:rPr lang="es-EC" dirty="0">
                <a:solidFill>
                  <a:srgbClr val="FF0000"/>
                </a:solidFill>
              </a:rPr>
              <a:t>cada tipo de objeto expone una interfaz a otros objetos que especifica cómo pueden interactuar con los objetos de la clase.</a:t>
            </a:r>
          </a:p>
          <a:p>
            <a:pPr lvl="0"/>
            <a:r>
              <a:rPr lang="es-EC" dirty="0"/>
              <a:t>Existen 3 niveles de ocultamiento de datos:</a:t>
            </a:r>
          </a:p>
          <a:p>
            <a:r>
              <a:rPr lang="es-EC" b="1" dirty="0"/>
              <a:t>Público (public):</a:t>
            </a:r>
            <a:r>
              <a:rPr lang="es-EC" dirty="0"/>
              <a:t> </a:t>
            </a:r>
            <a:r>
              <a:rPr lang="es-EC" dirty="0">
                <a:solidFill>
                  <a:srgbClr val="FF0000"/>
                </a:solidFill>
              </a:rPr>
              <a:t>Todos pueden acceder a los datos o métodos de una clase </a:t>
            </a:r>
            <a:r>
              <a:rPr lang="es-EC" dirty="0"/>
              <a:t>que se definen con este nivel, este es el nivel más bajo, lo que se quiere que el mundo externo vea.</a:t>
            </a:r>
          </a:p>
          <a:p>
            <a:r>
              <a:rPr lang="es-EC" b="1" dirty="0"/>
              <a:t>Protegido (protected):</a:t>
            </a:r>
            <a:r>
              <a:rPr lang="es-EC" dirty="0"/>
              <a:t> Podemos decir que estás no son de acceso público, </a:t>
            </a:r>
            <a:r>
              <a:rPr lang="es-EC" dirty="0">
                <a:solidFill>
                  <a:srgbClr val="FF0000"/>
                </a:solidFill>
              </a:rPr>
              <a:t>solamente son accesibles dentro de su clase y por </a:t>
            </a:r>
            <a:r>
              <a:rPr lang="es-EC" b="1" dirty="0">
                <a:solidFill>
                  <a:srgbClr val="FF0000"/>
                </a:solidFill>
              </a:rPr>
              <a:t>subclases (herencia)</a:t>
            </a:r>
            <a:r>
              <a:rPr lang="es-EC" dirty="0">
                <a:solidFill>
                  <a:srgbClr val="FF0000"/>
                </a:solidFill>
              </a:rPr>
              <a:t>.</a:t>
            </a:r>
          </a:p>
          <a:p>
            <a:r>
              <a:rPr lang="es-EC" b="1" dirty="0"/>
              <a:t>Privado (Private):</a:t>
            </a:r>
            <a:r>
              <a:rPr lang="es-EC" dirty="0"/>
              <a:t> En este nivel se puede declarar miembros accesibles </a:t>
            </a:r>
            <a:r>
              <a:rPr lang="es-EC" dirty="0">
                <a:solidFill>
                  <a:srgbClr val="FF0000"/>
                </a:solidFill>
              </a:rPr>
              <a:t>sólo para la propia clase.</a:t>
            </a:r>
          </a:p>
          <a:p>
            <a:pPr lvl="1"/>
            <a:endParaRPr lang="es-EC" dirty="0"/>
          </a:p>
        </p:txBody>
      </p:sp>
    </p:spTree>
    <p:extLst>
      <p:ext uri="{BB962C8B-B14F-4D97-AF65-F5344CB8AC3E}">
        <p14:creationId xmlns:p14="http://schemas.microsoft.com/office/powerpoint/2010/main" val="509563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Polimorfismo</a:t>
            </a:r>
          </a:p>
        </p:txBody>
      </p:sp>
      <p:sp>
        <p:nvSpPr>
          <p:cNvPr id="3" name="Content Placeholder 2"/>
          <p:cNvSpPr>
            <a:spLocks noGrp="1"/>
          </p:cNvSpPr>
          <p:nvPr>
            <p:ph idx="1"/>
          </p:nvPr>
        </p:nvSpPr>
        <p:spPr>
          <a:xfrm>
            <a:off x="2231136" y="3638169"/>
            <a:ext cx="7729728" cy="3101983"/>
          </a:xfrm>
        </p:spPr>
        <p:txBody>
          <a:bodyPr>
            <a:normAutofit fontScale="85000" lnSpcReduction="20000"/>
          </a:bodyPr>
          <a:lstStyle/>
          <a:p>
            <a:pPr lvl="0"/>
            <a:r>
              <a:rPr lang="es-EC" dirty="0"/>
              <a:t>Pueden existir </a:t>
            </a:r>
            <a:r>
              <a:rPr lang="es-EC" dirty="0">
                <a:solidFill>
                  <a:srgbClr val="FF0000"/>
                </a:solidFill>
              </a:rPr>
              <a:t>métodos con el mismo nombre pero con comportamientos diferentes</a:t>
            </a:r>
            <a:r>
              <a:rPr lang="es-EC" dirty="0"/>
              <a:t>.</a:t>
            </a:r>
          </a:p>
          <a:p>
            <a:pPr lvl="0"/>
            <a:r>
              <a:rPr lang="es-EC" dirty="0">
                <a:solidFill>
                  <a:srgbClr val="FF0000"/>
                </a:solidFill>
              </a:rPr>
              <a:t>El polimorfismo es posible si el método pertenece a clases diferentes</a:t>
            </a:r>
            <a:r>
              <a:rPr lang="es-EC" dirty="0"/>
              <a:t>.</a:t>
            </a:r>
          </a:p>
          <a:p>
            <a:pPr lvl="1"/>
            <a:r>
              <a:rPr lang="es-EC" dirty="0"/>
              <a:t>Clase1		Clase2			Clase3</a:t>
            </a:r>
          </a:p>
          <a:p>
            <a:pPr lvl="2"/>
            <a:r>
              <a:rPr lang="es-EC" dirty="0"/>
              <a:t>suma(a, b)		    suma(a, b)		    suma(a, b, c)</a:t>
            </a:r>
          </a:p>
          <a:p>
            <a:r>
              <a:rPr lang="es-EC" dirty="0">
                <a:solidFill>
                  <a:srgbClr val="FF0000"/>
                </a:solidFill>
              </a:rPr>
              <a:t>El polimorfismo puede darse en una misma clase:</a:t>
            </a:r>
          </a:p>
          <a:p>
            <a:pPr lvl="1"/>
            <a:r>
              <a:rPr lang="es-EC" dirty="0"/>
              <a:t>Clase1</a:t>
            </a:r>
          </a:p>
          <a:p>
            <a:pPr lvl="2"/>
            <a:r>
              <a:rPr lang="es-EC" dirty="0"/>
              <a:t>suma(a, b)</a:t>
            </a:r>
          </a:p>
          <a:p>
            <a:pPr lvl="2"/>
            <a:r>
              <a:rPr lang="es-EC" dirty="0"/>
              <a:t>suma(a, b, c)</a:t>
            </a:r>
          </a:p>
          <a:p>
            <a:pPr lvl="0"/>
            <a:r>
              <a:rPr lang="es-EC" b="1" dirty="0">
                <a:solidFill>
                  <a:srgbClr val="FF0000"/>
                </a:solidFill>
              </a:rPr>
              <a:t>Sobrecarga: </a:t>
            </a:r>
            <a:r>
              <a:rPr lang="es-EC" dirty="0">
                <a:solidFill>
                  <a:srgbClr val="FF0000"/>
                </a:solidFill>
              </a:rPr>
              <a:t>métodos con el mismo nombre en la misma clase, pero diferentes parámetros.</a:t>
            </a:r>
          </a:p>
          <a:p>
            <a:pPr lvl="0"/>
            <a:r>
              <a:rPr lang="es-EC" b="1" dirty="0">
                <a:solidFill>
                  <a:srgbClr val="FF0000"/>
                </a:solidFill>
              </a:rPr>
              <a:t>Sobreescritura:</a:t>
            </a:r>
            <a:r>
              <a:rPr lang="es-EC" dirty="0">
                <a:solidFill>
                  <a:srgbClr val="FF0000"/>
                </a:solidFill>
              </a:rPr>
              <a:t> métodos con el mismo nombre, mismos parámetros pero en clase hija.</a:t>
            </a:r>
          </a:p>
        </p:txBody>
      </p:sp>
    </p:spTree>
    <p:extLst>
      <p:ext uri="{BB962C8B-B14F-4D97-AF65-F5344CB8AC3E}">
        <p14:creationId xmlns:p14="http://schemas.microsoft.com/office/powerpoint/2010/main" val="177727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herencia</a:t>
            </a:r>
          </a:p>
        </p:txBody>
      </p:sp>
      <p:sp>
        <p:nvSpPr>
          <p:cNvPr id="3" name="Content Placeholder 2"/>
          <p:cNvSpPr>
            <a:spLocks noGrp="1"/>
          </p:cNvSpPr>
          <p:nvPr>
            <p:ph idx="1"/>
          </p:nvPr>
        </p:nvSpPr>
        <p:spPr/>
        <p:txBody>
          <a:bodyPr/>
          <a:lstStyle/>
          <a:p>
            <a:pPr lvl="0"/>
            <a:r>
              <a:rPr lang="es-EC" dirty="0">
                <a:solidFill>
                  <a:srgbClr val="FF0000"/>
                </a:solidFill>
              </a:rPr>
              <a:t>Las clases</a:t>
            </a:r>
            <a:r>
              <a:rPr lang="es-EC" i="1" dirty="0">
                <a:solidFill>
                  <a:srgbClr val="FF0000"/>
                </a:solidFill>
              </a:rPr>
              <a:t> pueden ser creadas a partir de otras ya existentes </a:t>
            </a:r>
            <a:r>
              <a:rPr lang="es-EC" i="1" dirty="0"/>
              <a:t>(Clase madre y clase hija)</a:t>
            </a:r>
          </a:p>
          <a:p>
            <a:pPr lvl="0"/>
            <a:r>
              <a:rPr lang="es-EC" dirty="0">
                <a:solidFill>
                  <a:srgbClr val="FF0000"/>
                </a:solidFill>
              </a:rPr>
              <a:t>Las hijas heredan los atributos y métodos de la clase madre.</a:t>
            </a:r>
          </a:p>
          <a:p>
            <a:pPr lvl="0"/>
            <a:r>
              <a:rPr lang="es-EC" dirty="0"/>
              <a:t>Ejemplo:</a:t>
            </a:r>
          </a:p>
        </p:txBody>
      </p:sp>
      <p:grpSp>
        <p:nvGrpSpPr>
          <p:cNvPr id="19" name="Group 18"/>
          <p:cNvGrpSpPr/>
          <p:nvPr/>
        </p:nvGrpSpPr>
        <p:grpSpPr>
          <a:xfrm>
            <a:off x="2075936" y="4188941"/>
            <a:ext cx="3410463" cy="1792042"/>
            <a:chOff x="2075936" y="4188941"/>
            <a:chExt cx="3410463" cy="1792042"/>
          </a:xfrm>
        </p:grpSpPr>
        <p:sp>
          <p:nvSpPr>
            <p:cNvPr id="4" name="Rectangle 3"/>
            <p:cNvSpPr/>
            <p:nvPr/>
          </p:nvSpPr>
          <p:spPr>
            <a:xfrm>
              <a:off x="3212757" y="4188941"/>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Persona</a:t>
              </a:r>
            </a:p>
          </p:txBody>
        </p:sp>
        <p:sp>
          <p:nvSpPr>
            <p:cNvPr id="5" name="Rectangle 4"/>
            <p:cNvSpPr/>
            <p:nvPr/>
          </p:nvSpPr>
          <p:spPr>
            <a:xfrm>
              <a:off x="4349578" y="5499070"/>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Empleado</a:t>
              </a:r>
            </a:p>
          </p:txBody>
        </p:sp>
        <p:sp>
          <p:nvSpPr>
            <p:cNvPr id="7" name="Rectangle 6"/>
            <p:cNvSpPr/>
            <p:nvPr/>
          </p:nvSpPr>
          <p:spPr>
            <a:xfrm>
              <a:off x="2075936" y="5499069"/>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Cliente</a:t>
              </a:r>
            </a:p>
          </p:txBody>
        </p:sp>
        <p:cxnSp>
          <p:nvCxnSpPr>
            <p:cNvPr id="9" name="Straight Arrow Connector 8"/>
            <p:cNvCxnSpPr>
              <a:stCxn id="7" idx="0"/>
            </p:cNvCxnSpPr>
            <p:nvPr/>
          </p:nvCxnSpPr>
          <p:spPr>
            <a:xfrm flipV="1">
              <a:off x="2644347" y="4670854"/>
              <a:ext cx="820529" cy="82821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p:cNvCxnSpPr>
            <p:nvPr/>
          </p:nvCxnSpPr>
          <p:spPr>
            <a:xfrm flipH="1" flipV="1">
              <a:off x="3992880" y="4670854"/>
              <a:ext cx="925109" cy="828216"/>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51884" y="4168757"/>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t>Mamifero</a:t>
            </a:r>
            <a:endParaRPr lang="es-ES_tradnl" dirty="0"/>
          </a:p>
        </p:txBody>
      </p:sp>
      <p:sp>
        <p:nvSpPr>
          <p:cNvPr id="15" name="Rectangle 14"/>
          <p:cNvSpPr/>
          <p:nvPr/>
        </p:nvSpPr>
        <p:spPr>
          <a:xfrm>
            <a:off x="8251884" y="5499068"/>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Gato</a:t>
            </a:r>
          </a:p>
        </p:txBody>
      </p:sp>
      <p:sp>
        <p:nvSpPr>
          <p:cNvPr id="16" name="Rectangle 15"/>
          <p:cNvSpPr/>
          <p:nvPr/>
        </p:nvSpPr>
        <p:spPr>
          <a:xfrm>
            <a:off x="6637576" y="5478885"/>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Perro</a:t>
            </a:r>
          </a:p>
        </p:txBody>
      </p:sp>
      <p:cxnSp>
        <p:nvCxnSpPr>
          <p:cNvPr id="17" name="Straight Arrow Connector 16"/>
          <p:cNvCxnSpPr/>
          <p:nvPr/>
        </p:nvCxnSpPr>
        <p:spPr>
          <a:xfrm flipV="1">
            <a:off x="7683474" y="4650670"/>
            <a:ext cx="820529" cy="828215"/>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14" idx="2"/>
          </p:cNvCxnSpPr>
          <p:nvPr/>
        </p:nvCxnSpPr>
        <p:spPr>
          <a:xfrm flipV="1">
            <a:off x="8820295" y="4650670"/>
            <a:ext cx="0" cy="848398"/>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9797549" y="5499070"/>
            <a:ext cx="1136821" cy="48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Persona</a:t>
            </a:r>
          </a:p>
        </p:txBody>
      </p:sp>
      <p:cxnSp>
        <p:nvCxnSpPr>
          <p:cNvPr id="184" name="Straight Arrow Connector 183"/>
          <p:cNvCxnSpPr/>
          <p:nvPr/>
        </p:nvCxnSpPr>
        <p:spPr>
          <a:xfrm flipH="1" flipV="1">
            <a:off x="9262645" y="4670855"/>
            <a:ext cx="694471" cy="80803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436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pic>
        <p:nvPicPr>
          <p:cNvPr id="4" name="Content Placeholder 3"/>
          <p:cNvPicPr>
            <a:picLocks noGrp="1" noChangeAspect="1"/>
          </p:cNvPicPr>
          <p:nvPr>
            <p:ph idx="1"/>
          </p:nvPr>
        </p:nvPicPr>
        <p:blipFill>
          <a:blip r:embed="rId2"/>
          <a:stretch>
            <a:fillRect/>
          </a:stretch>
        </p:blipFill>
        <p:spPr>
          <a:xfrm>
            <a:off x="2635734" y="363255"/>
            <a:ext cx="6920532" cy="6271734"/>
          </a:xfrm>
          <a:prstGeom prst="rect">
            <a:avLst/>
          </a:prstGeom>
        </p:spPr>
      </p:pic>
    </p:spTree>
    <p:extLst>
      <p:ext uri="{BB962C8B-B14F-4D97-AF65-F5344CB8AC3E}">
        <p14:creationId xmlns:p14="http://schemas.microsoft.com/office/powerpoint/2010/main" val="149730931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403</TotalTime>
  <Words>1108</Words>
  <Application>Microsoft Office PowerPoint</Application>
  <PresentationFormat>Panorámica</PresentationFormat>
  <Paragraphs>136</Paragraphs>
  <Slides>26</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Arial</vt:lpstr>
      <vt:lpstr>Calibri</vt:lpstr>
      <vt:lpstr>Gill Sans MT</vt:lpstr>
      <vt:lpstr>Parcel</vt:lpstr>
      <vt:lpstr>Introducción a la POO</vt:lpstr>
      <vt:lpstr>Datos de la materia</vt:lpstr>
      <vt:lpstr>Silabo de la materia</vt:lpstr>
      <vt:lpstr>programación orientada a objetos</vt:lpstr>
      <vt:lpstr>abstracción</vt:lpstr>
      <vt:lpstr>Encapsulamiento</vt:lpstr>
      <vt:lpstr>Polimorfismo</vt:lpstr>
      <vt:lpstr>herencia</vt:lpstr>
      <vt:lpstr>Presentación de PowerPoint</vt:lpstr>
      <vt:lpstr>Recolección de basura</vt:lpstr>
      <vt:lpstr>Ventajas de la poo</vt:lpstr>
      <vt:lpstr>Desventajas de la poo</vt:lpstr>
      <vt:lpstr>Lenguajes de programación</vt:lpstr>
      <vt:lpstr>Nivel de abstracción de los lenguajes</vt:lpstr>
      <vt:lpstr>Manera de Ejecutarse</vt:lpstr>
      <vt:lpstr>Introducción a java</vt:lpstr>
      <vt:lpstr>Presentación de PowerPoint</vt:lpstr>
      <vt:lpstr>Sintaxis de Java</vt:lpstr>
      <vt:lpstr>Presentación de PowerPoint</vt:lpstr>
      <vt:lpstr>Presentación de PowerPoint</vt:lpstr>
      <vt:lpstr>Estándar de nombres en java</vt:lpstr>
      <vt:lpstr>Java Virtual Machine (JVM)</vt:lpstr>
      <vt:lpstr>Descargar java</vt:lpstr>
      <vt:lpstr>Netbeans y el hola mundo en java</vt:lpstr>
      <vt:lpstr>Presentación de PowerPoint</vt:lpstr>
      <vt:lpstr>Ejercicios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 POO</dc:title>
  <dc:creator>EDWIN GONZALO SALVADOR PESANTES</dc:creator>
  <cp:lastModifiedBy>HP</cp:lastModifiedBy>
  <cp:revision>24</cp:revision>
  <dcterms:created xsi:type="dcterms:W3CDTF">2017-04-17T15:10:57Z</dcterms:created>
  <dcterms:modified xsi:type="dcterms:W3CDTF">2018-05-03T17:57:49Z</dcterms:modified>
</cp:coreProperties>
</file>